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  <p:sldId id="271" r:id="rId18"/>
    <p:sldId id="272" r:id="rId19"/>
    <p:sldId id="273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00"/>
    <a:srgbClr val="25282B"/>
    <a:srgbClr val="8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47"/>
    <p:restoredTop sz="94689"/>
  </p:normalViewPr>
  <p:slideViewPr>
    <p:cSldViewPr snapToGrid="0">
      <p:cViewPr varScale="1">
        <p:scale>
          <a:sx n="163" d="100"/>
          <a:sy n="163" d="100"/>
        </p:scale>
        <p:origin x="8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73F27-8240-BD48-8ECC-32505B882276}" type="datetimeFigureOut">
              <a:rPr lang="en-US" smtClean="0"/>
              <a:t>2/3/26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2F74E-82BF-D144-B2B2-D74E5BF91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056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2F74E-82BF-D144-B2B2-D74E5BF91B0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030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2F74E-82BF-D144-B2B2-D74E5BF91B0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060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2F74E-82BF-D144-B2B2-D74E5BF91B0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722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>
          <a:gsLst>
            <a:gs pos="20000">
              <a:srgbClr val="820000"/>
            </a:gs>
            <a:gs pos="100000">
              <a:srgbClr val="E60000"/>
            </a:gs>
          </a:gsLst>
          <a:lin ang="19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black and white sign with white text&#10;&#10;AI-generated content may be incorrect.">
            <a:extLst>
              <a:ext uri="{FF2B5EF4-FFF2-40B4-BE49-F238E27FC236}">
                <a16:creationId xmlns:a16="http://schemas.microsoft.com/office/drawing/2014/main" id="{3EEE9321-89DC-6B7C-3DF5-842005E14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r="72363"/>
          <a:stretch>
            <a:fillRect/>
          </a:stretch>
        </p:blipFill>
        <p:spPr>
          <a:xfrm>
            <a:off x="11426573" y="6139096"/>
            <a:ext cx="534969" cy="51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2310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6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>
          <a:gsLst>
            <a:gs pos="20000">
              <a:srgbClr val="820000"/>
            </a:gs>
            <a:gs pos="100000">
              <a:srgbClr val="E60000"/>
            </a:gs>
          </a:gsLst>
          <a:lin ang="19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white sign with white text&#10;&#10;AI-generated content may be incorrect.">
            <a:extLst>
              <a:ext uri="{FF2B5EF4-FFF2-40B4-BE49-F238E27FC236}">
                <a16:creationId xmlns:a16="http://schemas.microsoft.com/office/drawing/2014/main" id="{E1326B95-D6C3-4323-ED12-29F4175C3F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r="72363"/>
          <a:stretch>
            <a:fillRect/>
          </a:stretch>
        </p:blipFill>
        <p:spPr>
          <a:xfrm>
            <a:off x="11426573" y="6139096"/>
            <a:ext cx="534969" cy="51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585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65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20000">
              <a:srgbClr val="820000"/>
            </a:gs>
            <a:gs pos="100000">
              <a:srgbClr val="E60000"/>
            </a:gs>
          </a:gsLst>
          <a:lin ang="19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and white sign with white text&#10;&#10;AI-generated content may be incorrect.">
            <a:extLst>
              <a:ext uri="{FF2B5EF4-FFF2-40B4-BE49-F238E27FC236}">
                <a16:creationId xmlns:a16="http://schemas.microsoft.com/office/drawing/2014/main" id="{08E49D0E-CEAA-3B6B-0EEF-2E92AD6177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r="72363"/>
          <a:stretch>
            <a:fillRect/>
          </a:stretch>
        </p:blipFill>
        <p:spPr>
          <a:xfrm>
            <a:off x="11426573" y="6139096"/>
            <a:ext cx="534969" cy="51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0732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65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2528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and white sign with white text&#10;&#10;AI-generated content may be incorrect.">
            <a:extLst>
              <a:ext uri="{FF2B5EF4-FFF2-40B4-BE49-F238E27FC236}">
                <a16:creationId xmlns:a16="http://schemas.microsoft.com/office/drawing/2014/main" id="{C23D8DD0-5667-0D40-ECE0-2839011950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r="72363"/>
          <a:stretch>
            <a:fillRect/>
          </a:stretch>
        </p:blipFill>
        <p:spPr>
          <a:xfrm>
            <a:off x="11426573" y="6139096"/>
            <a:ext cx="534969" cy="51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5974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65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gradFill>
          <a:gsLst>
            <a:gs pos="20000">
              <a:srgbClr val="820000"/>
            </a:gs>
            <a:gs pos="100000">
              <a:srgbClr val="E60000"/>
            </a:gs>
          </a:gsLst>
          <a:lin ang="19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black and white sign with white text&#10;&#10;AI-generated content may be incorrect.">
            <a:extLst>
              <a:ext uri="{FF2B5EF4-FFF2-40B4-BE49-F238E27FC236}">
                <a16:creationId xmlns:a16="http://schemas.microsoft.com/office/drawing/2014/main" id="{3EEE9321-89DC-6B7C-3DF5-842005E14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r="72363"/>
          <a:stretch>
            <a:fillRect/>
          </a:stretch>
        </p:blipFill>
        <p:spPr>
          <a:xfrm>
            <a:off x="5531149" y="2887228"/>
            <a:ext cx="1129701" cy="108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65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BAF4C2-C742-5723-F849-97EDF9E1B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22B1B-2EFF-0177-0A4A-835331474E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AF5F6D-5AAF-232D-4AF3-AE82C9E024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D87D27-1D1F-C04D-BAA3-C91A0670C79F}" type="datetime1">
              <a:rPr lang="en-GB" smtClean="0"/>
              <a:t>03/02/2026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CDDAD7-E244-B330-F3C3-403CDC9E56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510010-B21A-BEBB-816C-F462A44098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3EC94A-EAC8-2F4F-9E7C-674C86002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794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828F6E7-3DE9-B530-8486-A4E357068A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3360" y="536880"/>
            <a:ext cx="2372692" cy="25690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9A8F7C-58A6-B5C3-4AFC-E0AE617DA801}"/>
              </a:ext>
            </a:extLst>
          </p:cNvPr>
          <p:cNvSpPr txBox="1"/>
          <p:nvPr/>
        </p:nvSpPr>
        <p:spPr>
          <a:xfrm>
            <a:off x="1055688" y="2560578"/>
            <a:ext cx="6843155" cy="17953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7000"/>
              </a:lnSpc>
              <a:buNone/>
            </a:pPr>
            <a:r>
              <a:rPr lang="en-GB" sz="6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AI and chatbots –</a:t>
            </a:r>
          </a:p>
          <a:p>
            <a:pPr>
              <a:lnSpc>
                <a:spcPts val="7000"/>
              </a:lnSpc>
              <a:buNone/>
            </a:pPr>
            <a:r>
              <a:rPr lang="en-GB" sz="6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friend or foe?</a:t>
            </a:r>
          </a:p>
        </p:txBody>
      </p:sp>
    </p:spTree>
    <p:extLst>
      <p:ext uri="{BB962C8B-B14F-4D97-AF65-F5344CB8AC3E}">
        <p14:creationId xmlns:p14="http://schemas.microsoft.com/office/powerpoint/2010/main" val="9041017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6BD37CF-9FE7-8365-2687-61995934FB08}"/>
              </a:ext>
            </a:extLst>
          </p:cNvPr>
          <p:cNvSpPr txBox="1"/>
          <p:nvPr/>
        </p:nvSpPr>
        <p:spPr>
          <a:xfrm>
            <a:off x="1055688" y="2656306"/>
            <a:ext cx="7254379" cy="1966900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6000"/>
              </a:lnSpc>
              <a:spcAft>
                <a:spcPts val="2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Do you think AI can act like a real friend?</a:t>
            </a:r>
          </a:p>
        </p:txBody>
      </p:sp>
    </p:spTree>
    <p:extLst>
      <p:ext uri="{BB962C8B-B14F-4D97-AF65-F5344CB8AC3E}">
        <p14:creationId xmlns:p14="http://schemas.microsoft.com/office/powerpoint/2010/main" val="3800449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EFA2F2-D916-C1CA-9F59-384E99A3B6C1}"/>
              </a:ext>
            </a:extLst>
          </p:cNvPr>
          <p:cNvSpPr txBox="1"/>
          <p:nvPr/>
        </p:nvSpPr>
        <p:spPr>
          <a:xfrm>
            <a:off x="1055688" y="1210747"/>
            <a:ext cx="2101089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AI: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E0FDCD-0A22-1D18-4018-35C225D82229}"/>
              </a:ext>
            </a:extLst>
          </p:cNvPr>
          <p:cNvSpPr txBox="1"/>
          <p:nvPr/>
        </p:nvSpPr>
        <p:spPr>
          <a:xfrm>
            <a:off x="1055688" y="1986028"/>
            <a:ext cx="6032496" cy="211971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does not have feelings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does not feel empathy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does not understand emotions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endParaRPr lang="en-GB" sz="2800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1CAA9E-C776-8CB2-B300-0C2872909250}"/>
              </a:ext>
            </a:extLst>
          </p:cNvPr>
          <p:cNvSpPr txBox="1"/>
          <p:nvPr/>
        </p:nvSpPr>
        <p:spPr>
          <a:xfrm>
            <a:off x="1055688" y="4184785"/>
            <a:ext cx="9228031" cy="1814523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That’s why  chatbots shouldn’t be used as a replacement for conversations or confiding in friends, family or trusted adults about personal topics.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FBF3EB-AF43-61C0-D96D-F3F28296F2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5664" y="398320"/>
            <a:ext cx="1458917" cy="1537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2858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9ED4E27-B7F0-C4B5-6B4B-F39E6F1B1097}"/>
              </a:ext>
            </a:extLst>
          </p:cNvPr>
          <p:cNvSpPr txBox="1"/>
          <p:nvPr/>
        </p:nvSpPr>
        <p:spPr>
          <a:xfrm>
            <a:off x="1080028" y="2971340"/>
            <a:ext cx="9681359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Chatbots: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C6C17D-FE45-E3AD-5BB9-BE44A04F2568}"/>
              </a:ext>
            </a:extLst>
          </p:cNvPr>
          <p:cNvSpPr txBox="1"/>
          <p:nvPr/>
        </p:nvSpPr>
        <p:spPr>
          <a:xfrm>
            <a:off x="1080028" y="3636854"/>
            <a:ext cx="7171242" cy="148211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</a:t>
            </a: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usually sound positive and encouraging 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never offer alternative points of view or ideas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A78EEF-7E6F-71D9-CE4F-A7C6C093505A}"/>
              </a:ext>
            </a:extLst>
          </p:cNvPr>
          <p:cNvSpPr txBox="1"/>
          <p:nvPr/>
        </p:nvSpPr>
        <p:spPr>
          <a:xfrm>
            <a:off x="1147530" y="5342004"/>
            <a:ext cx="7036237" cy="5798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3000"/>
              </a:lnSpc>
              <a:buNone/>
              <a:tabLst>
                <a:tab pos="352425" algn="l"/>
              </a:tabLst>
            </a:pPr>
            <a:r>
              <a:rPr lang="en-GB" sz="28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Is that how a real friend behaves?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AEB193-0E23-5863-12C8-FF8785AB7783}"/>
              </a:ext>
            </a:extLst>
          </p:cNvPr>
          <p:cNvSpPr txBox="1"/>
          <p:nvPr/>
        </p:nvSpPr>
        <p:spPr>
          <a:xfrm>
            <a:off x="1080029" y="1061654"/>
            <a:ext cx="9681359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Algorithms: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5A9A59-3CAE-BF78-803F-CA844F814FF2}"/>
              </a:ext>
            </a:extLst>
          </p:cNvPr>
          <p:cNvSpPr txBox="1"/>
          <p:nvPr/>
        </p:nvSpPr>
        <p:spPr>
          <a:xfrm>
            <a:off x="1080028" y="1797647"/>
            <a:ext cx="7036237" cy="5798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3000"/>
              </a:lnSpc>
              <a:buNone/>
              <a:tabLst>
                <a:tab pos="352425" algn="l"/>
              </a:tabLst>
            </a:pPr>
            <a:r>
              <a:rPr lang="en-GB" sz="28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show people more of what they already like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12C9D0-9A9D-5B27-DC59-8B212617D7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2800" y="255969"/>
            <a:ext cx="1701800" cy="161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513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BEF2618-A06D-F5EA-A2D0-52E183D2514B}"/>
              </a:ext>
            </a:extLst>
          </p:cNvPr>
          <p:cNvSpPr txBox="1"/>
          <p:nvPr/>
        </p:nvSpPr>
        <p:spPr>
          <a:xfrm>
            <a:off x="1069737" y="982209"/>
            <a:ext cx="9681359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Task 1: Sorting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B96FBB-6501-D9B6-04D1-4B89953ECE5B}"/>
              </a:ext>
            </a:extLst>
          </p:cNvPr>
          <p:cNvSpPr txBox="1"/>
          <p:nvPr/>
        </p:nvSpPr>
        <p:spPr>
          <a:xfrm>
            <a:off x="1055688" y="3116585"/>
            <a:ext cx="4099955" cy="1990291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Totally true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Totally false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It depends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9FEF3A-971C-FC43-7722-176C7EC29F5D}"/>
              </a:ext>
            </a:extLst>
          </p:cNvPr>
          <p:cNvSpPr txBox="1"/>
          <p:nvPr/>
        </p:nvSpPr>
        <p:spPr>
          <a:xfrm>
            <a:off x="1055688" y="1936467"/>
            <a:ext cx="8336119" cy="1187433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b="1" dirty="0"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In pairs or small groups: </a:t>
            </a:r>
          </a:p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b="1" dirty="0"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Sort the statements into three piles: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BC561A-7DDE-9063-CFA4-E37D3696C0C7}"/>
              </a:ext>
            </a:extLst>
          </p:cNvPr>
          <p:cNvSpPr txBox="1"/>
          <p:nvPr/>
        </p:nvSpPr>
        <p:spPr>
          <a:xfrm>
            <a:off x="1055687" y="5253938"/>
            <a:ext cx="8336119" cy="80567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b="1" dirty="0"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Be ready to explain your choices!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AA2940-0AF6-159A-DC43-F56D395A58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3887" y="403363"/>
            <a:ext cx="1766884" cy="1608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27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2C7C76-8628-F2E2-C954-F2A4D5393E9D}"/>
              </a:ext>
            </a:extLst>
          </p:cNvPr>
          <p:cNvSpPr txBox="1"/>
          <p:nvPr/>
        </p:nvSpPr>
        <p:spPr>
          <a:xfrm>
            <a:off x="1065651" y="986892"/>
            <a:ext cx="9681359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Task 2: Human or chatbot?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0D55C9-5386-35FD-18E7-190DC8D4EDB9}"/>
              </a:ext>
            </a:extLst>
          </p:cNvPr>
          <p:cNvSpPr txBox="1"/>
          <p:nvPr/>
        </p:nvSpPr>
        <p:spPr>
          <a:xfrm>
            <a:off x="1055688" y="3112148"/>
            <a:ext cx="5391136" cy="1990291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What should I wear to a party?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What should I eat at a restaurant?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</a:t>
            </a:r>
            <a:r>
              <a:rPr lang="en-GB" sz="2800" dirty="0"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W</a:t>
            </a:r>
            <a:r>
              <a:rPr lang="en-GB" sz="2800" dirty="0"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hat music should I listen to?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8724F0-D673-7E3E-0C60-D438B053ABA4}"/>
              </a:ext>
            </a:extLst>
          </p:cNvPr>
          <p:cNvSpPr txBox="1"/>
          <p:nvPr/>
        </p:nvSpPr>
        <p:spPr>
          <a:xfrm>
            <a:off x="1055688" y="1931852"/>
            <a:ext cx="8336119" cy="1187433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b="1" dirty="0"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You will roleplay a short conversation.</a:t>
            </a:r>
          </a:p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b="1" dirty="0"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Choose a simple topic, such as:</a:t>
            </a:r>
          </a:p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endParaRPr lang="en-GB" sz="2800" b="1" dirty="0"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13EC57-4E20-5197-E8C1-D188E30F251E}"/>
              </a:ext>
            </a:extLst>
          </p:cNvPr>
          <p:cNvSpPr txBox="1"/>
          <p:nvPr/>
        </p:nvSpPr>
        <p:spPr>
          <a:xfrm>
            <a:off x="1055687" y="5257010"/>
            <a:ext cx="8336119" cy="80567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b="1" dirty="0"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Follow your secret instructions!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D33A27-C3C5-8FE2-ECB8-FB6DB8761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6559" y="421691"/>
            <a:ext cx="1498935" cy="1797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995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8486079-373E-AF25-875B-F7102CB766F6}"/>
              </a:ext>
            </a:extLst>
          </p:cNvPr>
          <p:cNvSpPr txBox="1"/>
          <p:nvPr/>
        </p:nvSpPr>
        <p:spPr>
          <a:xfrm>
            <a:off x="1031146" y="2341250"/>
            <a:ext cx="9681359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Discuss </a:t>
            </a:r>
            <a:r>
              <a:rPr lang="en-GB" sz="56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t</a:t>
            </a: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ogether: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DFD641C-570D-06CA-2285-99160E443247}"/>
              </a:ext>
            </a:extLst>
          </p:cNvPr>
          <p:cNvSpPr txBox="1"/>
          <p:nvPr/>
        </p:nvSpPr>
        <p:spPr>
          <a:xfrm>
            <a:off x="1031146" y="3265997"/>
            <a:ext cx="7677136" cy="1858093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How did the chatbot answers sound?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Were they always helpful?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endParaRPr lang="en-GB" sz="2800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6AD622-AD71-68E2-EBFB-B95E2F1B59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4261" y="397181"/>
            <a:ext cx="1698004" cy="167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087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2143D0-4F26-1595-988B-B873E3DC01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F3DF3CC-9B5D-2BEA-B9BE-A36A77EBBE3F}"/>
              </a:ext>
            </a:extLst>
          </p:cNvPr>
          <p:cNvSpPr txBox="1"/>
          <p:nvPr/>
        </p:nvSpPr>
        <p:spPr>
          <a:xfrm>
            <a:off x="1055688" y="2886625"/>
            <a:ext cx="9681359" cy="2774682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317500" indent="-309563">
              <a:lnSpc>
                <a:spcPts val="3500"/>
              </a:lnSpc>
              <a:spcAft>
                <a:spcPts val="1000"/>
              </a:spcAft>
              <a:buNone/>
            </a:pPr>
            <a:r>
              <a:rPr lang="en-GB" sz="2800" dirty="0"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What kind of things do we look for on food packaging labels?</a:t>
            </a:r>
          </a:p>
          <a:p>
            <a:pPr marL="317500" indent="-309563">
              <a:lnSpc>
                <a:spcPts val="3500"/>
              </a:lnSpc>
              <a:spcAft>
                <a:spcPts val="1000"/>
              </a:spcAft>
              <a:buNone/>
            </a:pPr>
            <a:r>
              <a:rPr lang="en-GB" sz="2800" dirty="0"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What might an AI chatbot be made of? What helps it give answers?</a:t>
            </a:r>
          </a:p>
          <a:p>
            <a:pPr marL="317500" indent="-309563">
              <a:lnSpc>
                <a:spcPts val="3500"/>
              </a:lnSpc>
              <a:spcAft>
                <a:spcPts val="1000"/>
              </a:spcAft>
              <a:buNone/>
            </a:pPr>
            <a:r>
              <a:rPr lang="en-GB" sz="2800" dirty="0"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What don’t chatbots have that humans do?</a:t>
            </a:r>
          </a:p>
          <a:p>
            <a:pPr marL="317500" indent="-309563">
              <a:lnSpc>
                <a:spcPts val="3500"/>
              </a:lnSpc>
              <a:spcAft>
                <a:spcPts val="1000"/>
              </a:spcAft>
              <a:buNone/>
            </a:pPr>
            <a:r>
              <a:rPr lang="en-GB" sz="2800" dirty="0"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Is there anything that AI can’t or shouldn’t do?</a:t>
            </a:r>
            <a:endParaRPr lang="en-GB" sz="2800" b="1" dirty="0"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97A609-ED64-01E8-5C46-4F4521CD1278}"/>
              </a:ext>
            </a:extLst>
          </p:cNvPr>
          <p:cNvSpPr txBox="1"/>
          <p:nvPr/>
        </p:nvSpPr>
        <p:spPr>
          <a:xfrm>
            <a:off x="1350322" y="5358062"/>
            <a:ext cx="8336119" cy="442103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endParaRPr lang="en-GB" sz="2800" b="1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A45218-66FD-5708-C791-6E92A3596190}"/>
              </a:ext>
            </a:extLst>
          </p:cNvPr>
          <p:cNvSpPr txBox="1"/>
          <p:nvPr/>
        </p:nvSpPr>
        <p:spPr>
          <a:xfrm>
            <a:off x="1061111" y="1658893"/>
            <a:ext cx="9681359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Task 3: AI ingredients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ECED6C-A659-72F3-1321-69A79D071B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6559" y="421691"/>
            <a:ext cx="1498935" cy="1797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4684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DB9CC59-0203-2270-2197-E449B386EFAF}"/>
              </a:ext>
            </a:extLst>
          </p:cNvPr>
          <p:cNvSpPr txBox="1"/>
          <p:nvPr/>
        </p:nvSpPr>
        <p:spPr>
          <a:xfrm>
            <a:off x="1065652" y="2928725"/>
            <a:ext cx="5755871" cy="50102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3000"/>
              </a:lnSpc>
              <a:spcAft>
                <a:spcPts val="1000"/>
              </a:spcAft>
              <a:buNone/>
              <a:tabLst>
                <a:tab pos="352425" algn="l"/>
              </a:tabLst>
            </a:pPr>
            <a:r>
              <a:rPr lang="en-GB" sz="28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Debate this statement: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B26F56-200C-9C25-B6DD-4695BE877A63}"/>
              </a:ext>
            </a:extLst>
          </p:cNvPr>
          <p:cNvSpPr txBox="1"/>
          <p:nvPr/>
        </p:nvSpPr>
        <p:spPr>
          <a:xfrm>
            <a:off x="1065652" y="3789990"/>
            <a:ext cx="9977456" cy="3973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3000"/>
              </a:lnSpc>
              <a:buNone/>
            </a:pPr>
            <a:r>
              <a:rPr lang="en-GB" sz="36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“AI chatbots are a good substitute for friends or family.”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7D8C7E-115A-23E0-6F47-CBF553D8E66F}"/>
              </a:ext>
            </a:extLst>
          </p:cNvPr>
          <p:cNvSpPr txBox="1"/>
          <p:nvPr/>
        </p:nvSpPr>
        <p:spPr>
          <a:xfrm>
            <a:off x="1091530" y="4547583"/>
            <a:ext cx="7613374" cy="3847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3000"/>
              </a:lnSpc>
              <a:spcAft>
                <a:spcPts val="1000"/>
              </a:spcAft>
              <a:buNone/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Listen carefully and share ideas respectfully.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5F55AE-9A7E-33EB-6BEE-EEE5BE8DFA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9696" y="558619"/>
            <a:ext cx="1473197" cy="1599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31EAB6-14B9-B046-FBA6-F0E3D3FC05E4}"/>
              </a:ext>
            </a:extLst>
          </p:cNvPr>
          <p:cNvSpPr txBox="1"/>
          <p:nvPr/>
        </p:nvSpPr>
        <p:spPr>
          <a:xfrm>
            <a:off x="1031146" y="1963909"/>
            <a:ext cx="9681359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Debate</a:t>
            </a:r>
          </a:p>
        </p:txBody>
      </p:sp>
    </p:spTree>
    <p:extLst>
      <p:ext uri="{BB962C8B-B14F-4D97-AF65-F5344CB8AC3E}">
        <p14:creationId xmlns:p14="http://schemas.microsoft.com/office/powerpoint/2010/main" val="2101401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FF7EF13-E4E9-0A73-E5B5-C00AE2E7DCB4}"/>
              </a:ext>
            </a:extLst>
          </p:cNvPr>
          <p:cNvSpPr txBox="1"/>
          <p:nvPr/>
        </p:nvSpPr>
        <p:spPr>
          <a:xfrm>
            <a:off x="1055688" y="1634223"/>
            <a:ext cx="9681359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Reflect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921ABA-078F-71E5-ABC9-9C71AD584486}"/>
              </a:ext>
            </a:extLst>
          </p:cNvPr>
          <p:cNvSpPr txBox="1"/>
          <p:nvPr/>
        </p:nvSpPr>
        <p:spPr>
          <a:xfrm>
            <a:off x="1055688" y="2523741"/>
            <a:ext cx="9491354" cy="50102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3000"/>
              </a:lnSpc>
              <a:spcAft>
                <a:spcPts val="1000"/>
              </a:spcAft>
              <a:buNone/>
              <a:tabLst>
                <a:tab pos="352425" algn="l"/>
              </a:tabLst>
            </a:pPr>
            <a:r>
              <a:rPr lang="en-GB" sz="28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With a partner: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2F49CD-BD16-7B13-194B-4B1E395C597E}"/>
              </a:ext>
            </a:extLst>
          </p:cNvPr>
          <p:cNvSpPr txBox="1"/>
          <p:nvPr/>
        </p:nvSpPr>
        <p:spPr>
          <a:xfrm>
            <a:off x="1055688" y="3110753"/>
            <a:ext cx="7695066" cy="211971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Explain what AI is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Explain why a good friend is better than a chatbot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Share one thing you still want to understand about AI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71FF53-5A2B-8207-235B-99B3B5D481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3702" y="517959"/>
            <a:ext cx="1810198" cy="1270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5177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B9C7A1B-E0DD-BD94-E142-1C040F8069E1}"/>
              </a:ext>
            </a:extLst>
          </p:cNvPr>
          <p:cNvSpPr txBox="1"/>
          <p:nvPr/>
        </p:nvSpPr>
        <p:spPr>
          <a:xfrm>
            <a:off x="956272" y="2063882"/>
            <a:ext cx="9370854" cy="2730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7000"/>
              </a:lnSpc>
              <a:buNone/>
            </a:pPr>
            <a:r>
              <a:rPr lang="en-GB" sz="5600" b="1" dirty="0"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AI can be helpful – but it’s ‘free from’ human understanding, empathy and friendship.</a:t>
            </a:r>
          </a:p>
        </p:txBody>
      </p:sp>
    </p:spTree>
    <p:extLst>
      <p:ext uri="{BB962C8B-B14F-4D97-AF65-F5344CB8AC3E}">
        <p14:creationId xmlns:p14="http://schemas.microsoft.com/office/powerpoint/2010/main" val="1955458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8A550FE-A5C9-CF0B-16C4-FAD3D4078602}"/>
              </a:ext>
            </a:extLst>
          </p:cNvPr>
          <p:cNvSpPr txBox="1"/>
          <p:nvPr/>
        </p:nvSpPr>
        <p:spPr>
          <a:xfrm>
            <a:off x="1055688" y="1965178"/>
            <a:ext cx="9952616" cy="367258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6000"/>
              </a:lnSpc>
              <a:spcAft>
                <a:spcPts val="2000"/>
              </a:spcAft>
              <a:buNone/>
            </a:pPr>
            <a:r>
              <a:rPr lang="en-GB" sz="6600" b="1" dirty="0"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Learning objectives</a:t>
            </a:r>
          </a:p>
          <a:p>
            <a:pPr>
              <a:lnSpc>
                <a:spcPts val="3200"/>
              </a:lnSpc>
              <a:spcAft>
                <a:spcPts val="1500"/>
              </a:spcAft>
              <a:buNone/>
              <a:tabLst>
                <a:tab pos="398463" algn="l"/>
              </a:tabLst>
            </a:pPr>
            <a:r>
              <a:rPr lang="en-GB" sz="2600" b="1" dirty="0"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To understand what AI is … and isn’t</a:t>
            </a:r>
          </a:p>
          <a:p>
            <a:pPr>
              <a:lnSpc>
                <a:spcPts val="3200"/>
              </a:lnSpc>
              <a:spcAft>
                <a:spcPts val="1500"/>
              </a:spcAft>
              <a:buNone/>
              <a:tabLst>
                <a:tab pos="398463" algn="l"/>
              </a:tabLst>
            </a:pPr>
            <a:r>
              <a:rPr lang="en-GB" sz="2600" b="1" dirty="0"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To identify some of the risks and benefits of AI</a:t>
            </a:r>
          </a:p>
          <a:p>
            <a:pPr>
              <a:lnSpc>
                <a:spcPts val="3200"/>
              </a:lnSpc>
              <a:spcAft>
                <a:spcPts val="1500"/>
              </a:spcAft>
              <a:buNone/>
              <a:tabLst>
                <a:tab pos="398463" algn="l"/>
              </a:tabLst>
            </a:pPr>
            <a:r>
              <a:rPr lang="en-GB" sz="2600" b="1" dirty="0"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To understand the difference between communicating</a:t>
            </a:r>
            <a:br>
              <a:rPr lang="en-GB" sz="2600" b="1" dirty="0"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</a:br>
            <a:r>
              <a:rPr lang="en-GB" sz="2600" b="1" dirty="0"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	with a chatbot and human-to-human interactions</a:t>
            </a:r>
            <a:endParaRPr lang="en-GB" sz="2600" b="1" dirty="0"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91A28DF-D971-964D-947F-8CE4A90B96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4497" y="398351"/>
            <a:ext cx="1565959" cy="137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6455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7465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7D0EE6F-67FA-A368-DA5B-695A274D8597}"/>
              </a:ext>
            </a:extLst>
          </p:cNvPr>
          <p:cNvSpPr txBox="1"/>
          <p:nvPr/>
        </p:nvSpPr>
        <p:spPr>
          <a:xfrm>
            <a:off x="1055688" y="2122520"/>
            <a:ext cx="9681359" cy="261295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6000"/>
              </a:lnSpc>
              <a:spcAft>
                <a:spcPts val="2000"/>
              </a:spcAft>
              <a:buNone/>
            </a:pPr>
            <a:r>
              <a:rPr lang="en-GB" sz="6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Talk to your partner</a:t>
            </a:r>
          </a:p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What is AI?</a:t>
            </a:r>
          </a:p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Who has used AI before?</a:t>
            </a:r>
          </a:p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Where might we be using AI without really thinking about it?</a:t>
            </a:r>
          </a:p>
        </p:txBody>
      </p:sp>
    </p:spTree>
    <p:extLst>
      <p:ext uri="{BB962C8B-B14F-4D97-AF65-F5344CB8AC3E}">
        <p14:creationId xmlns:p14="http://schemas.microsoft.com/office/powerpoint/2010/main" val="1800511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48C5C3E-EA0F-803E-CE3E-3C9E4CE9C111}"/>
              </a:ext>
            </a:extLst>
          </p:cNvPr>
          <p:cNvSpPr txBox="1"/>
          <p:nvPr/>
        </p:nvSpPr>
        <p:spPr>
          <a:xfrm>
            <a:off x="1048373" y="1961931"/>
            <a:ext cx="9681359" cy="293413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6000"/>
              </a:lnSpc>
              <a:spcAft>
                <a:spcPts val="1000"/>
              </a:spcAft>
              <a:buNone/>
            </a:pPr>
            <a:r>
              <a:rPr lang="en-GB" sz="6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Read this statement:</a:t>
            </a:r>
          </a:p>
          <a:p>
            <a:pPr>
              <a:lnSpc>
                <a:spcPts val="6000"/>
              </a:lnSpc>
              <a:buNone/>
            </a:pPr>
            <a:r>
              <a:rPr lang="en-GB" sz="36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“All children should leave school at 14 years old,</a:t>
            </a:r>
          </a:p>
          <a:p>
            <a:pPr>
              <a:lnSpc>
                <a:spcPts val="4000"/>
              </a:lnSpc>
              <a:buNone/>
            </a:pPr>
            <a:r>
              <a:rPr lang="en-GB" sz="36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because </a:t>
            </a:r>
            <a:r>
              <a:rPr lang="en-GB" sz="36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e</a:t>
            </a:r>
            <a:r>
              <a:rPr lang="en-GB" sz="36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ducation is too expensive, claim experts.”</a:t>
            </a:r>
          </a:p>
          <a:p>
            <a:pPr>
              <a:lnSpc>
                <a:spcPts val="6000"/>
              </a:lnSpc>
              <a:spcAft>
                <a:spcPts val="1000"/>
              </a:spcAft>
              <a:buNone/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Hands up: Do you believe this?</a:t>
            </a:r>
          </a:p>
        </p:txBody>
      </p:sp>
    </p:spTree>
    <p:extLst>
      <p:ext uri="{BB962C8B-B14F-4D97-AF65-F5344CB8AC3E}">
        <p14:creationId xmlns:p14="http://schemas.microsoft.com/office/powerpoint/2010/main" val="3988543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1FC7425-A4AB-E68B-1923-BE75BC46D1BF}"/>
              </a:ext>
            </a:extLst>
          </p:cNvPr>
          <p:cNvSpPr txBox="1"/>
          <p:nvPr/>
        </p:nvSpPr>
        <p:spPr>
          <a:xfrm>
            <a:off x="1055688" y="1380325"/>
            <a:ext cx="6965541" cy="14106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55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Would you believe it</a:t>
            </a:r>
            <a:b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</a:b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more if it was said by: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1CBF5B-39A5-6A2B-A261-07E9E4ECD17F}"/>
              </a:ext>
            </a:extLst>
          </p:cNvPr>
          <p:cNvSpPr txBox="1"/>
          <p:nvPr/>
        </p:nvSpPr>
        <p:spPr>
          <a:xfrm>
            <a:off x="1055688" y="3306926"/>
            <a:ext cx="3911960" cy="252352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25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your 6-year-old cousin?</a:t>
            </a:r>
          </a:p>
          <a:p>
            <a:pPr>
              <a:lnSpc>
                <a:spcPts val="25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your mum?</a:t>
            </a:r>
          </a:p>
          <a:p>
            <a:pPr>
              <a:lnSpc>
                <a:spcPts val="25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your headteacher?</a:t>
            </a:r>
          </a:p>
          <a:p>
            <a:pPr>
              <a:lnSpc>
                <a:spcPts val="2500"/>
              </a:lnSpc>
              <a:spcAft>
                <a:spcPts val="1500"/>
              </a:spcAft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 a chatbot</a:t>
            </a:r>
            <a:endParaRPr lang="en-GB" sz="2800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96A8F4-64A9-F450-94B6-6CAA5AEF0801}"/>
              </a:ext>
            </a:extLst>
          </p:cNvPr>
          <p:cNvSpPr txBox="1"/>
          <p:nvPr/>
        </p:nvSpPr>
        <p:spPr>
          <a:xfrm>
            <a:off x="5394932" y="3288417"/>
            <a:ext cx="3911960" cy="1994312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2500"/>
              </a:lnSpc>
              <a:spcAft>
                <a:spcPts val="1500"/>
              </a:spcAft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a newspaper?</a:t>
            </a:r>
          </a:p>
          <a:p>
            <a:pPr>
              <a:lnSpc>
                <a:spcPts val="25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a post on social media?</a:t>
            </a:r>
          </a:p>
          <a:p>
            <a:pPr>
              <a:lnSpc>
                <a:spcPts val="25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the government?</a:t>
            </a:r>
          </a:p>
        </p:txBody>
      </p:sp>
    </p:spTree>
    <p:extLst>
      <p:ext uri="{BB962C8B-B14F-4D97-AF65-F5344CB8AC3E}">
        <p14:creationId xmlns:p14="http://schemas.microsoft.com/office/powerpoint/2010/main" val="646181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59575A7-F123-7494-FB3C-4C7CB9B3ADBF}"/>
              </a:ext>
            </a:extLst>
          </p:cNvPr>
          <p:cNvSpPr txBox="1"/>
          <p:nvPr/>
        </p:nvSpPr>
        <p:spPr>
          <a:xfrm>
            <a:off x="1055688" y="1247718"/>
            <a:ext cx="9681359" cy="60208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500"/>
              </a:lnSpc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Look at these two statements: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A91C8E-ADE7-2E94-C975-15EE0ED71555}"/>
              </a:ext>
            </a:extLst>
          </p:cNvPr>
          <p:cNvSpPr txBox="1"/>
          <p:nvPr/>
        </p:nvSpPr>
        <p:spPr>
          <a:xfrm>
            <a:off x="1055688" y="2017466"/>
            <a:ext cx="8152265" cy="145472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Nearly half of answers provided by AI have errors.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AI is better than doctors at spotting some diseases.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AD8912-C426-A71B-23C8-5D2050173086}"/>
              </a:ext>
            </a:extLst>
          </p:cNvPr>
          <p:cNvSpPr txBox="1"/>
          <p:nvPr/>
        </p:nvSpPr>
        <p:spPr>
          <a:xfrm>
            <a:off x="1055688" y="3577880"/>
            <a:ext cx="6508341" cy="2302280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Discuss:</a:t>
            </a:r>
          </a:p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Can both be true?</a:t>
            </a:r>
          </a:p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What questions are being asked?</a:t>
            </a:r>
          </a:p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Where is the AI getting its information from?</a:t>
            </a:r>
          </a:p>
        </p:txBody>
      </p:sp>
    </p:spTree>
    <p:extLst>
      <p:ext uri="{BB962C8B-B14F-4D97-AF65-F5344CB8AC3E}">
        <p14:creationId xmlns:p14="http://schemas.microsoft.com/office/powerpoint/2010/main" val="1536426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460D9D2-8074-C89B-381B-78B6AD70BC85}"/>
              </a:ext>
            </a:extLst>
          </p:cNvPr>
          <p:cNvSpPr txBox="1"/>
          <p:nvPr/>
        </p:nvSpPr>
        <p:spPr>
          <a:xfrm>
            <a:off x="1055688" y="1542932"/>
            <a:ext cx="9681359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Generative AI can: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A23F9A-5848-A369-B1FC-6627CF3A1A36}"/>
              </a:ext>
            </a:extLst>
          </p:cNvPr>
          <p:cNvSpPr txBox="1"/>
          <p:nvPr/>
        </p:nvSpPr>
        <p:spPr>
          <a:xfrm>
            <a:off x="1055688" y="2361371"/>
            <a:ext cx="4099955" cy="2030280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write text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create pictures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make music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E3BFB3-F54A-57CD-09F4-D36FBEF3C1EC}"/>
              </a:ext>
            </a:extLst>
          </p:cNvPr>
          <p:cNvSpPr txBox="1"/>
          <p:nvPr/>
        </p:nvSpPr>
        <p:spPr>
          <a:xfrm>
            <a:off x="1055688" y="4656092"/>
            <a:ext cx="10649021" cy="1187433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It does this by copying patterns it has learned from existing information.</a:t>
            </a:r>
          </a:p>
        </p:txBody>
      </p:sp>
    </p:spTree>
    <p:extLst>
      <p:ext uri="{BB962C8B-B14F-4D97-AF65-F5344CB8AC3E}">
        <p14:creationId xmlns:p14="http://schemas.microsoft.com/office/powerpoint/2010/main" val="3014898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B4B8FED-8789-64FA-C009-4AAADCEBA8F2}"/>
              </a:ext>
            </a:extLst>
          </p:cNvPr>
          <p:cNvSpPr txBox="1"/>
          <p:nvPr/>
        </p:nvSpPr>
        <p:spPr>
          <a:xfrm>
            <a:off x="1055688" y="1858159"/>
            <a:ext cx="10450613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AI can be useful when it is asked to: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28F14D-D382-2DB6-0C0C-798EE4BFDA0A}"/>
              </a:ext>
            </a:extLst>
          </p:cNvPr>
          <p:cNvSpPr txBox="1"/>
          <p:nvPr/>
        </p:nvSpPr>
        <p:spPr>
          <a:xfrm>
            <a:off x="1055688" y="2754715"/>
            <a:ext cx="7031678" cy="2200026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analyse medical images quickly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search lots of information for research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answer simple customer service questions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endParaRPr lang="en-GB" sz="2800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784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A1B5A44-94FF-26B7-D459-D92ADB6758CF}"/>
              </a:ext>
            </a:extLst>
          </p:cNvPr>
          <p:cNvSpPr txBox="1"/>
          <p:nvPr/>
        </p:nvSpPr>
        <p:spPr>
          <a:xfrm>
            <a:off x="1048398" y="1522669"/>
            <a:ext cx="9681359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AI is not good at: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E2445B-3C41-23D6-4CBD-CBCF06DD0EE7}"/>
              </a:ext>
            </a:extLst>
          </p:cNvPr>
          <p:cNvSpPr txBox="1"/>
          <p:nvPr/>
        </p:nvSpPr>
        <p:spPr>
          <a:xfrm>
            <a:off x="1055688" y="4666413"/>
            <a:ext cx="8336119" cy="1187433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It bases everything on information that already exists.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1631B8-59B2-ED7D-C5F3-09DBBC5ECBEB}"/>
              </a:ext>
            </a:extLst>
          </p:cNvPr>
          <p:cNvSpPr txBox="1"/>
          <p:nvPr/>
        </p:nvSpPr>
        <p:spPr>
          <a:xfrm>
            <a:off x="1048398" y="2340801"/>
            <a:ext cx="7171242" cy="217639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being completely accurate all the time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admitting when it doesn’t know something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creating truly original ideas</a:t>
            </a:r>
          </a:p>
        </p:txBody>
      </p:sp>
    </p:spTree>
    <p:extLst>
      <p:ext uri="{BB962C8B-B14F-4D97-AF65-F5344CB8AC3E}">
        <p14:creationId xmlns:p14="http://schemas.microsoft.com/office/powerpoint/2010/main" val="575653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652</Words>
  <Application>Microsoft Macintosh PowerPoint</Application>
  <PresentationFormat>Widescreen</PresentationFormat>
  <Paragraphs>90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Aptos</vt:lpstr>
      <vt:lpstr>Aptos Display</vt:lpstr>
      <vt:lpstr>Arial</vt:lpstr>
      <vt:lpstr>Vodafone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Brett Yarham</dc:creator>
  <cp:lastModifiedBy>Brett Yarham</cp:lastModifiedBy>
  <cp:revision>20</cp:revision>
  <dcterms:created xsi:type="dcterms:W3CDTF">2026-01-12T14:16:56Z</dcterms:created>
  <dcterms:modified xsi:type="dcterms:W3CDTF">2026-02-03T13:22:42Z</dcterms:modified>
</cp:coreProperties>
</file>